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7" r:id="rId4"/>
    <p:sldId id="258" r:id="rId5"/>
    <p:sldId id="264" r:id="rId6"/>
    <p:sldId id="267" r:id="rId7"/>
    <p:sldId id="265" r:id="rId8"/>
    <p:sldId id="266" r:id="rId9"/>
    <p:sldId id="269" r:id="rId10"/>
    <p:sldId id="263" r:id="rId11"/>
  </p:sldIdLst>
  <p:sldSz cx="12192000" cy="6858000"/>
  <p:notesSz cx="6858000" cy="9144000"/>
  <p:embeddedFontLst>
    <p:embeddedFont>
      <p:font typeface="Martian Mono" charset="0"/>
      <p:bold r:id="rId13"/>
    </p:embeddedFont>
    <p:embeddedFont>
      <p:font typeface="Ubuntu" charset="0"/>
      <p:regular r:id="rId14"/>
      <p:bold r:id="rId15"/>
      <p:italic r:id="rId16"/>
      <p:boldItalic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E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Финальный слайд включается после выступления, чтобы задающие вопросы могли видеть название темы целиком и ФИО оратора.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734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772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322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322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322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322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322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565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ru-RU" sz="3600" dirty="0" smtClean="0">
                <a:solidFill>
                  <a:schemeClr val="bg1"/>
                </a:solidFill>
                <a:latin typeface="Martian Mono SemiBold" panose="020B0009020000000004" pitchFamily="49" charset="0"/>
              </a:rPr>
              <a:t>Спасибо за внимание!</a:t>
            </a:r>
            <a:endParaRPr lang="ru-RU" sz="3600" dirty="0">
              <a:solidFill>
                <a:schemeClr val="bg1"/>
              </a:solidFill>
              <a:latin typeface="Martian Mono SemiBold" panose="020B0009020000000004" pitchFamily="49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Муниципальное казенное общеобразовательное    учреждение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«Специальная  школа-интернат №88»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Итоговая аттестация обучающихся 9 класса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2024/2025 учебный год</a:t>
            </a:r>
          </a:p>
          <a:p>
            <a:pPr>
              <a:lnSpc>
                <a:spcPts val="3900"/>
              </a:lnSpc>
            </a:pPr>
            <a:endParaRPr lang="ru-RU" sz="3600" dirty="0">
              <a:solidFill>
                <a:schemeClr val="bg1"/>
              </a:solidFill>
              <a:latin typeface="Martian Mono SemiBold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err="1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Косармыгина</a:t>
            </a:r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 Лариса Юрьевна, заместитель директора по учебной работе МКОУ «Школа-интернат №88»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824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Заголовок слайда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632EA71-6D0A-DD65-4F9B-A16105FF39FE}"/>
              </a:ext>
            </a:extLst>
          </p:cNvPr>
          <p:cNvSpPr txBox="1"/>
          <p:nvPr/>
        </p:nvSpPr>
        <p:spPr>
          <a:xfrm>
            <a:off x="692209" y="1941803"/>
            <a:ext cx="111095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Обучающиеся с нарушением интеллекта по завершении реализации адаптированной основной общеобразовательной программы (далее — АООП) в соответствии с федеральным государственным образовательным стандартом образования обучающихся с умственной отсталостью (интеллектуальными нарушениями) (утвержден приказом </a:t>
            </a:r>
            <a:r>
              <a:rPr lang="ru-RU" sz="2400" dirty="0" err="1" smtClean="0">
                <a:solidFill>
                  <a:schemeClr val="bg1"/>
                </a:solidFill>
              </a:rPr>
              <a:t>Минобрнауки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оссии</a:t>
            </a:r>
            <a:r>
              <a:rPr lang="ru-RU" sz="2400" dirty="0" smtClean="0">
                <a:solidFill>
                  <a:schemeClr val="bg1"/>
                </a:solidFill>
              </a:rPr>
              <a:t> от 19 декабря 2014 г № 1599) (ФГОС) и федеральной адаптированной основной общеобразовательной программой для обучающихся с умственной отсталостью (интеллектуальными нарушениями) (утверждена приказом </a:t>
            </a:r>
            <a:r>
              <a:rPr lang="ru-RU" sz="2400" dirty="0" err="1" smtClean="0">
                <a:solidFill>
                  <a:schemeClr val="bg1"/>
                </a:solidFill>
              </a:rPr>
              <a:t>Минпросвещения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оссии</a:t>
            </a:r>
            <a:r>
              <a:rPr lang="ru-RU" sz="2400" dirty="0" smtClean="0">
                <a:solidFill>
                  <a:schemeClr val="bg1"/>
                </a:solidFill>
              </a:rPr>
              <a:t> от 24 ноября 2022 г № 1026) (ФАООП) проходят итоговую аттестацию</a:t>
            </a:r>
            <a:r>
              <a:rPr lang="ru-RU" dirty="0" smtClean="0"/>
              <a:t>.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379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1000455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Организация и проведение итоговой аттестации обучающихся с нарушением интеллекта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0942692-2BE2-AA09-B8F6-42C0687B99EF}"/>
              </a:ext>
            </a:extLst>
          </p:cNvPr>
          <p:cNvSpPr txBox="1"/>
          <p:nvPr/>
        </p:nvSpPr>
        <p:spPr>
          <a:xfrm>
            <a:off x="1068225" y="974221"/>
            <a:ext cx="103318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dirty="0" smtClean="0"/>
              <a:t>К итоговой аттестации допускаются обучающиеся 9-х классов, освоившие АООП (вариант 1) по всем предметам учебного плана не ниже минимального уровня и имеющие положительные оценки за учебный год </a:t>
            </a:r>
            <a:r>
              <a:rPr lang="ru-RU" sz="1400" i="0" dirty="0" smtClean="0">
                <a:effectLst/>
                <a:latin typeface="Ubuntu" panose="020B0504030602030204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Решение о допуске к итоговой аттестации выпускников по АООП (вариант 1) принимается педагогическим советом образовательной организации На основании решения педагогического совета в образовательной организации издается приказ о допуске обучающихся к итоговой аттестации.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Выпускники, не прошедшие итоговую аттестацию, решением педагогического совета могут быть допущены к прохождению повторной итоговой аттестации, сроки которой утверждаются руководителем образовательной организации.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 Состав аттестационной комиссии и дата проведения аттестации утверждаются приказом директора образовательной организации.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 Председателем аттестационной комиссии назначается директор образовательной организации Кроме председателя в состав аттестационной комиссии входят заместитель директора и учителя, преподающие учебные предметы, по которым проводится оценка знаний и умений, жизненных компетенций обучающегося.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Итоговая аттестация для обучающихся осуществляется по завершении реализации АООП (вариант 1) в форме двух испытаний: первое испытание предполагает комплексную оценку по учебным предметам: « Русский язык», «Чтение (Литературное чтение)», «Математика», «Основы социальной жизни»;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 Второе испытание направлено на оценку знаний и умений по выбранному профилю труда и готовность к их применению.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Форма ИА предметных результатов по учебным предметам « Русский язык», «Чтение (Литературное чтение)», «Математика», «Основы социальной жизни» представлена устными и письменными заданиями в открытой форме с написанием своего ответа и закрытой форме предложения материала с выбором одного ответа; по учебному предмету «Труд (технология)» — тестовыми заданиями с выполнением практической работы по выбранному профилю труда.</a:t>
            </a:r>
            <a:endParaRPr lang="ru-RU" sz="1400" i="0" dirty="0" smtClean="0">
              <a:effectLst/>
              <a:latin typeface="Ubuntu" panose="020B0504030602030204" pitchFamily="34" charset="0"/>
            </a:endParaRPr>
          </a:p>
          <a:p>
            <a:endParaRPr lang="ru-RU" sz="1400" dirty="0"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4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1007291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«Русский язык»,  «Чтение (Литературное чтение)», «Математика», «Основы социальной жизни» 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0055E8"/>
              </a:solidFill>
              <a:latin typeface="Ubuntu" panose="020B0504030602030204" pitchFamily="34" charset="0"/>
            </a:endParaRP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67" name="Содержимое 66" descr="2025-08-25_00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3459895" y="-1425993"/>
            <a:ext cx="5317787" cy="10545510"/>
          </a:xfrm>
        </p:spPr>
      </p:pic>
    </p:spTree>
    <p:extLst>
      <p:ext uri="{BB962C8B-B14F-4D97-AF65-F5344CB8AC3E}">
        <p14:creationId xmlns=""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1007291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«Русский язык»,  «Чтение (Литературное чтение)», «Математика», «Основы социальной жизни» 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0055E8"/>
              </a:solidFill>
              <a:latin typeface="Ubuntu" panose="020B0504030602030204" pitchFamily="34" charset="0"/>
            </a:endParaRP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22" name="Содержимое 21" descr="IMG20250527101123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706" y="1235965"/>
            <a:ext cx="3276302" cy="4351338"/>
          </a:xfrm>
        </p:spPr>
      </p:pic>
      <p:pic>
        <p:nvPicPr>
          <p:cNvPr id="23" name="Содержимое 22" descr="IMG20250527101105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082545" y="1295786"/>
            <a:ext cx="3276302" cy="4351338"/>
          </a:xfrm>
        </p:spPr>
      </p:pic>
      <p:pic>
        <p:nvPicPr>
          <p:cNvPr id="30" name="Содержимое 4" descr="IMG202505271010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9847" y="1319999"/>
            <a:ext cx="3276302" cy="43513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1007291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«Труд (технология)» 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10" name="Содержимое 18" descr="2025-08-25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4387"/>
            <a:ext cx="3486238" cy="4792211"/>
          </a:xfrm>
          <a:prstGeom prst="rect">
            <a:avLst/>
          </a:prstGeom>
        </p:spPr>
      </p:pic>
      <p:pic>
        <p:nvPicPr>
          <p:cNvPr id="17" name="Содержимое 25" descr="2025-08-25_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987" y="1328544"/>
            <a:ext cx="3165512" cy="4721877"/>
          </a:xfrm>
          <a:prstGeom prst="rect">
            <a:avLst/>
          </a:prstGeom>
        </p:spPr>
      </p:pic>
      <p:pic>
        <p:nvPicPr>
          <p:cNvPr id="20" name="Содержимое 46" descr="2025-08-25_00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897145" y="1103242"/>
            <a:ext cx="3652867" cy="44126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740FB2-570D-B1A2-D039-8BA4CBC71DD3}"/>
              </a:ext>
            </a:extLst>
          </p:cNvPr>
          <p:cNvSpPr txBox="1"/>
          <p:nvPr/>
        </p:nvSpPr>
        <p:spPr>
          <a:xfrm>
            <a:off x="506778" y="319538"/>
            <a:ext cx="1007291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«Труд (технология)», профиль «Швейное дело» 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14" name="Содержимое 13" descr="IMG20250604105833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226401" y="1364153"/>
            <a:ext cx="3276302" cy="4351338"/>
          </a:xfrm>
        </p:spPr>
      </p:pic>
      <p:pic>
        <p:nvPicPr>
          <p:cNvPr id="18" name="Содержимое 17" descr="IMG20250604110013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039250" y="1381244"/>
            <a:ext cx="3276302" cy="4351338"/>
          </a:xfrm>
        </p:spPr>
      </p:pic>
      <p:pic>
        <p:nvPicPr>
          <p:cNvPr id="21" name="Содержимое 13" descr="IMG2025060410583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040" y="1344212"/>
            <a:ext cx="3276302" cy="43513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740FB2-570D-B1A2-D039-8BA4CBC71DD3}"/>
              </a:ext>
            </a:extLst>
          </p:cNvPr>
          <p:cNvSpPr txBox="1"/>
          <p:nvPr/>
        </p:nvSpPr>
        <p:spPr>
          <a:xfrm>
            <a:off x="506778" y="319538"/>
            <a:ext cx="1007291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«Труд (технология)», профиль «Слесарное дело» 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12" name="Содержимое 11" descr="IMG-20250825-WA0010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81827" y="1014272"/>
            <a:ext cx="5126764" cy="2883805"/>
          </a:xfrm>
        </p:spPr>
      </p:pic>
      <p:pic>
        <p:nvPicPr>
          <p:cNvPr id="13" name="Содержимое 12" descr="IMG-20250604-WA0008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274750" y="3970188"/>
            <a:ext cx="5133886" cy="2887811"/>
          </a:xfrm>
        </p:spPr>
      </p:pic>
      <p:pic>
        <p:nvPicPr>
          <p:cNvPr id="15" name="Содержимое 4" descr="IMG-20250604-WA00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79" y="3943350"/>
            <a:ext cx="5049854" cy="2840543"/>
          </a:xfrm>
          <a:prstGeom prst="rect">
            <a:avLst/>
          </a:prstGeom>
        </p:spPr>
      </p:pic>
      <p:pic>
        <p:nvPicPr>
          <p:cNvPr id="16" name="Содержимое 6" descr="IMG-20250604-WA000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4778" y="1014272"/>
            <a:ext cx="5063870" cy="2848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576</Words>
  <Application>Microsoft Office PowerPoint</Application>
  <PresentationFormat>Произвольный</PresentationFormat>
  <Paragraphs>49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Aptos</vt:lpstr>
      <vt:lpstr>Martian Mono SemiBold</vt:lpstr>
      <vt:lpstr>Moniqa Black</vt:lpstr>
      <vt:lpstr>Martian Mono</vt:lpstr>
      <vt:lpstr>Martian Mono ExtraBold</vt:lpstr>
      <vt:lpstr>Ubuntu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12</cp:lastModifiedBy>
  <cp:revision>48</cp:revision>
  <dcterms:created xsi:type="dcterms:W3CDTF">2025-08-11T06:32:47Z</dcterms:created>
  <dcterms:modified xsi:type="dcterms:W3CDTF">2025-08-25T16:43:31Z</dcterms:modified>
</cp:coreProperties>
</file>